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4"/>
    <p:sldMasterId id="2147484026" r:id="rId5"/>
    <p:sldMasterId id="2147484038" r:id="rId6"/>
    <p:sldMasterId id="2147484050" r:id="rId7"/>
  </p:sldMasterIdLst>
  <p:notesMasterIdLst>
    <p:notesMasterId r:id="rId19"/>
  </p:notesMasterIdLst>
  <p:handoutMasterIdLst>
    <p:handoutMasterId r:id="rId20"/>
  </p:handoutMasterIdLst>
  <p:sldIdLst>
    <p:sldId id="465" r:id="rId8"/>
    <p:sldId id="466" r:id="rId9"/>
    <p:sldId id="459" r:id="rId10"/>
    <p:sldId id="460" r:id="rId11"/>
    <p:sldId id="444" r:id="rId12"/>
    <p:sldId id="461" r:id="rId13"/>
    <p:sldId id="421" r:id="rId14"/>
    <p:sldId id="422" r:id="rId15"/>
    <p:sldId id="423" r:id="rId16"/>
    <p:sldId id="424" r:id="rId17"/>
    <p:sldId id="467" r:id="rId18"/>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0000FF"/>
    <a:srgbClr val="99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8" autoAdjust="0"/>
    <p:restoredTop sz="75093" autoAdjust="0"/>
  </p:normalViewPr>
  <p:slideViewPr>
    <p:cSldViewPr>
      <p:cViewPr>
        <p:scale>
          <a:sx n="80" d="100"/>
          <a:sy n="80" d="100"/>
        </p:scale>
        <p:origin x="-51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1524" y="-72"/>
      </p:cViewPr>
      <p:guideLst>
        <p:guide orient="horz" pos="289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7763"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17764" name="Rectangle 4"/>
          <p:cNvSpPr>
            <a:spLocks noGrp="1" noChangeArrowheads="1"/>
          </p:cNvSpPr>
          <p:nvPr>
            <p:ph type="ftr" sz="quarter" idx="2"/>
          </p:nvPr>
        </p:nvSpPr>
        <p:spPr bwMode="auto">
          <a:xfrm>
            <a:off x="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7765" name="Rectangle 5"/>
          <p:cNvSpPr>
            <a:spLocks noGrp="1" noChangeArrowheads="1"/>
          </p:cNvSpPr>
          <p:nvPr>
            <p:ph type="sldNum" sz="quarter" idx="3"/>
          </p:nvPr>
        </p:nvSpPr>
        <p:spPr bwMode="auto">
          <a:xfrm>
            <a:off x="3886200" y="8739188"/>
            <a:ext cx="2971800" cy="460375"/>
          </a:xfrm>
          <a:prstGeom prst="rect">
            <a:avLst/>
          </a:prstGeom>
          <a:noFill/>
          <a:ln w="9525">
            <a:noFill/>
            <a:miter lim="800000"/>
            <a:headEnd/>
            <a:tailEnd/>
          </a:ln>
          <a:effectLst/>
        </p:spPr>
        <p:txBody>
          <a:bodyPr vert="horz" wrap="square" lIns="91436" tIns="45719" rIns="91436" bIns="45719" numCol="1" anchor="b" anchorCtr="0" compatLnSpc="1">
            <a:prstTxWarp prst="textNoShape">
              <a:avLst/>
            </a:prstTxWarp>
          </a:bodyPr>
          <a:lstStyle>
            <a:lvl1pPr algn="r">
              <a:defRPr sz="1200">
                <a:latin typeface="Tahoma" pitchFamily="34" charset="0"/>
              </a:defRPr>
            </a:lvl1pPr>
          </a:lstStyle>
          <a:p>
            <a:pPr>
              <a:defRPr/>
            </a:pPr>
            <a:fld id="{CFAE9C42-1C1C-481E-AE72-90B6262757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90467"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2008188" y="690563"/>
            <a:ext cx="2470150" cy="1852612"/>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609600" y="2847975"/>
            <a:ext cx="5715000" cy="5715000"/>
          </a:xfrm>
          <a:prstGeom prst="rect">
            <a:avLst/>
          </a:prstGeom>
          <a:noFill/>
          <a:ln w="9525">
            <a:noFill/>
            <a:miter lim="800000"/>
            <a:headEnd/>
            <a:tailEnd/>
          </a:ln>
          <a:effectLst/>
        </p:spPr>
        <p:txBody>
          <a:bodyPr vert="horz" wrap="none" lIns="91436" tIns="45719" rIns="91436" bIns="457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90471"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none" lIns="91436" tIns="45719" rIns="91436" bIns="45719" numCol="1" anchor="b" anchorCtr="0" compatLnSpc="1">
            <a:prstTxWarp prst="textNoShape">
              <a:avLst/>
            </a:prstTxWarp>
          </a:bodyPr>
          <a:lstStyle>
            <a:lvl1pPr algn="r">
              <a:defRPr sz="1200">
                <a:latin typeface="Tahoma" pitchFamily="34" charset="0"/>
              </a:defRPr>
            </a:lvl1pPr>
          </a:lstStyle>
          <a:p>
            <a:pPr>
              <a:defRPr/>
            </a:pPr>
            <a:fld id="{035C8BA7-B982-4166-AC68-470C8E04EA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FAD098C-2168-4010-8DAE-208AC16F9F58}" type="slidenum">
              <a:rPr lang="en-US" smtClean="0"/>
              <a:pPr/>
              <a:t>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z="1400" smtClean="0"/>
              <a:t>Introduce team members </a:t>
            </a:r>
          </a:p>
          <a:p>
            <a:pPr eaLnBrk="1" hangingPunct="1"/>
            <a:endParaRPr lang="en-CA"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2</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023E73-99DB-4826-B42E-47859BAE8B16}" type="slidenum">
              <a:rPr lang="en-US" smtClean="0"/>
              <a:pPr/>
              <a:t>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05228FE-04F2-4F61-8A78-020503979329}" type="slidenum">
              <a:rPr lang="en-US" smtClean="0"/>
              <a:pPr/>
              <a:t>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228600" indent="-228600" eaLnBrk="1" hangingPunct="1"/>
            <a:r>
              <a:rPr lang="en-CA" sz="1600" dirty="0" smtClean="0"/>
              <a:t>7 criteria</a:t>
            </a:r>
          </a:p>
          <a:p>
            <a:pPr marL="228600" indent="-228600" eaLnBrk="1" hangingPunct="1"/>
            <a:endParaRPr lang="en-CA" sz="1600" dirty="0" smtClean="0"/>
          </a:p>
          <a:p>
            <a:pPr marL="228600" indent="-228600" eaLnBrk="1" hangingPunct="1">
              <a:buFontTx/>
              <a:buAutoNum type="arabicParenR"/>
            </a:pPr>
            <a:r>
              <a:rPr lang="en-CA" sz="1600" dirty="0" smtClean="0"/>
              <a:t>PCA needs are a direct result of the MVA</a:t>
            </a:r>
          </a:p>
          <a:p>
            <a:pPr marL="228600" indent="-228600" eaLnBrk="1" hangingPunct="1">
              <a:buFontTx/>
              <a:buAutoNum type="arabicParenR"/>
            </a:pPr>
            <a:r>
              <a:rPr lang="en-CA" sz="1600" dirty="0" smtClean="0"/>
              <a:t>Claimant is only person that can receive services</a:t>
            </a:r>
          </a:p>
          <a:p>
            <a:pPr marL="228600" indent="-228600" eaLnBrk="1" hangingPunct="1">
              <a:buFontTx/>
              <a:buAutoNum type="arabicParenR"/>
            </a:pPr>
            <a:r>
              <a:rPr lang="en-CA" sz="1600" dirty="0" smtClean="0"/>
              <a:t>Claimant had to be doing the activity prior to the accident and eligible based on 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B7C057A-32EA-4225-89AA-B02B12765174}" type="slidenum">
              <a:rPr lang="en-US" smtClean="0"/>
              <a:pPr/>
              <a:t>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CA" sz="1600" dirty="0" smtClean="0"/>
              <a:t>4) Services are not covered by any other agency</a:t>
            </a:r>
          </a:p>
          <a:p>
            <a:pPr eaLnBrk="1" hangingPunct="1"/>
            <a:r>
              <a:rPr lang="en-CA" sz="1600" dirty="0" smtClean="0"/>
              <a:t>5) You can only be compensated for activities listed in the tool</a:t>
            </a:r>
          </a:p>
          <a:p>
            <a:pPr eaLnBrk="1" hangingPunct="1"/>
            <a:r>
              <a:rPr lang="en-CA" sz="1600" dirty="0" smtClean="0"/>
              <a:t>6) Actual and proven expenses</a:t>
            </a:r>
          </a:p>
          <a:p>
            <a:pPr eaLnBrk="1" hangingPunct="1"/>
            <a:r>
              <a:rPr lang="en-CA" sz="1600" dirty="0" smtClean="0"/>
              <a:t>7) Minimum score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274963-1663-48F7-89E2-FE351F4A9EB6}" type="slidenum">
              <a:rPr lang="en-US" smtClean="0"/>
              <a:pPr/>
              <a:t>11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3" name="Picture 12"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ctrTitle"/>
          </p:nvPr>
        </p:nvSpPr>
        <p:spPr>
          <a:xfrm>
            <a:off x="685800" y="2130426"/>
            <a:ext cx="7772400" cy="971697"/>
          </a:xfrm>
          <a:prstGeom prst="rect">
            <a:avLst/>
          </a:prstGeom>
        </p:spPr>
        <p:txBody>
          <a:bodyPr>
            <a:noAutofit/>
          </a:bodyPr>
          <a:lstStyle>
            <a:lvl1pPr algn="l">
              <a:defRPr sz="5400" b="1" i="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102123"/>
            <a:ext cx="7772400" cy="1375873"/>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4896740"/>
            <a:ext cx="2133600" cy="365125"/>
          </a:xfrm>
        </p:spPr>
        <p:txBody>
          <a:bodyPr/>
          <a:lstStyle>
            <a:lvl1pPr>
              <a:defRPr b="1">
                <a:solidFill>
                  <a:schemeClr val="bg1"/>
                </a:solidFill>
              </a:defRPr>
            </a:lvl1pPr>
          </a:lstStyle>
          <a:p>
            <a:fld id="{D2632482-26E9-4AD5-A0DB-05A87FA9B2E4}" type="datetimeFigureOut">
              <a:rPr lang="en-US" smtClean="0"/>
              <a:pPr/>
              <a:t>1/30/2017</a:t>
            </a:fld>
            <a:endParaRPr lang="en-US"/>
          </a:p>
        </p:txBody>
      </p:sp>
      <p:sp>
        <p:nvSpPr>
          <p:cNvPr id="7" name="TextBox 6"/>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
        <p:nvSpPr>
          <p:cNvPr id="8" name="TextBox 7"/>
          <p:cNvSpPr txBox="1"/>
          <p:nvPr/>
        </p:nvSpPr>
        <p:spPr>
          <a:xfrm>
            <a:off x="491194" y="308008"/>
            <a:ext cx="8110695" cy="646331"/>
          </a:xfrm>
          <a:prstGeom prst="rect">
            <a:avLst/>
          </a:prstGeom>
          <a:noFill/>
        </p:spPr>
        <p:txBody>
          <a:bodyPr wrap="square" rtlCol="0">
            <a:spAutoFit/>
          </a:bodyPr>
          <a:lstStyle/>
          <a:p>
            <a:pPr algn="ctr"/>
            <a:endParaRPr lang="en-US" sz="3600" b="1" i="1" dirty="0">
              <a:solidFill>
                <a:srgbClr val="007480"/>
              </a:solidFill>
              <a:latin typeface="Calibri"/>
              <a:cs typeface="Calibri"/>
            </a:endParaRPr>
          </a:p>
        </p:txBody>
      </p:sp>
    </p:spTree>
    <p:extLst>
      <p:ext uri="{BB962C8B-B14F-4D97-AF65-F5344CB8AC3E}">
        <p14:creationId xmlns:p14="http://schemas.microsoft.com/office/powerpoint/2010/main" xmlns="" val="3147632504"/>
      </p:ext>
    </p:extLst>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8CF52E3-F62C-4F9A-A552-690EBF1B22EB}"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4013521714"/>
      </p:ext>
    </p:extLst>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A550162-25DD-41F7-8410-0EC21B60F4E0}" type="slidenum">
              <a:rPr lang="en-US" smtClean="0"/>
              <a:pPr>
                <a:defRPr/>
              </a:pPr>
              <a:t>‹#›</a:t>
            </a:fld>
            <a:endParaRPr lang="en-US"/>
          </a:p>
        </p:txBody>
      </p:sp>
    </p:spTree>
    <p:extLst>
      <p:ext uri="{BB962C8B-B14F-4D97-AF65-F5344CB8AC3E}">
        <p14:creationId xmlns:p14="http://schemas.microsoft.com/office/powerpoint/2010/main" xmlns="" val="875767263"/>
      </p:ext>
    </p:extLst>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0"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72074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12"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255758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8"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330231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32482-26E9-4AD5-A0DB-05A87FA9B2E4}"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 xmlns:p14="http://schemas.microsoft.com/office/powerpoint/2010/main" val="4013521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685800" y="2130425"/>
            <a:ext cx="4648200" cy="3279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b="1">
                <a:solidFill>
                  <a:srgbClr val="008080"/>
                </a:solidFill>
              </a:defRPr>
            </a:lvl1pPr>
          </a:lstStyle>
          <a:p>
            <a:r>
              <a:rPr lang="en-US" smtClean="0"/>
              <a:t>Click to edit Master title style</a:t>
            </a:r>
            <a:endParaRPr lang="en-US"/>
          </a:p>
        </p:txBody>
      </p:sp>
      <p:sp>
        <p:nvSpPr>
          <p:cNvPr id="4099" name="Rectangle 3"/>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C73DD3E-6E51-4E22-931E-7095A8A073EC}" type="slidenum">
              <a:rPr lang="en-US"/>
              <a:pPr/>
              <a:t>‹#›</a:t>
            </a:fld>
            <a:endParaRPr lang="en-US" dirty="0"/>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194" y="1600200"/>
            <a:ext cx="8229600" cy="4525963"/>
          </a:xfrm>
        </p:spPr>
        <p:txBody>
          <a:bodyPr>
            <a:normAutofit/>
          </a:bodyPr>
          <a:lstStyle>
            <a:lvl1pPr>
              <a:defRPr sz="2200"/>
            </a:lvl1pPr>
            <a:lvl2pPr>
              <a:defRPr sz="2200"/>
            </a:lvl2pPr>
            <a:lvl3pPr>
              <a:defRPr sz="2200"/>
            </a:lvl3pPr>
            <a:lvl4pPr>
              <a:defRPr sz="2200"/>
            </a:lvl4pPr>
            <a:lvl5pPr>
              <a:defRPr sz="2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1420283" y="10137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1989331093"/>
      </p:ext>
    </p:extLst>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86B9CAD0-0D7A-4469-8DDF-79687683D552}" type="slidenum">
              <a:rPr lang="en-US"/>
              <a:pPr>
                <a:defRPr/>
              </a:pPr>
              <a:t>‹#›</a:t>
            </a:fld>
            <a:endParaRPr lang="en-US" dirty="0"/>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D21FB56D-3F69-4392-9BD4-99A9C364A012}" type="slidenum">
              <a:rPr lang="en-US"/>
              <a:pPr>
                <a:defRPr/>
              </a:pPr>
              <a:t>‹#›</a:t>
            </a:fld>
            <a:endParaRPr lang="en-US" dirty="0"/>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25C06ABB-355E-43E1-8B33-6BBFD1D3B264}" type="slidenum">
              <a:rPr lang="en-US"/>
              <a:pPr>
                <a:defRPr/>
              </a:pPr>
              <a:t>‹#›</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MPI_communications&amp;information_titlebgroun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 name="Picture 9" descr="MPI_logo_revers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06277" y="5757332"/>
            <a:ext cx="3029722" cy="636653"/>
          </a:xfrm>
          <a:prstGeom prst="rect">
            <a:avLst/>
          </a:prstGeom>
        </p:spPr>
      </p:pic>
      <p:sp>
        <p:nvSpPr>
          <p:cNvPr id="2" name="Title 1"/>
          <p:cNvSpPr>
            <a:spLocks noGrp="1"/>
          </p:cNvSpPr>
          <p:nvPr>
            <p:ph type="title" hasCustomPrompt="1"/>
          </p:nvPr>
        </p:nvSpPr>
        <p:spPr>
          <a:xfrm>
            <a:off x="722313" y="2324457"/>
            <a:ext cx="7772400" cy="809225"/>
          </a:xfrm>
          <a:prstGeom prst="rect">
            <a:avLst/>
          </a:prstGeom>
        </p:spPr>
        <p:txBody>
          <a:bodyPr anchor="t"/>
          <a:lstStyle>
            <a:lvl1pPr algn="l">
              <a:defRPr sz="4000" b="1" i="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133682"/>
            <a:ext cx="7772400" cy="606752"/>
          </a:xfrm>
        </p:spPr>
        <p:txBody>
          <a:bodyPr anchor="b">
            <a:normAutofit/>
          </a:bodyPr>
          <a:lstStyle>
            <a:lvl1pPr marL="0" indent="0">
              <a:buNone/>
              <a:defRPr sz="28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542421274"/>
      </p:ext>
    </p:extLst>
  </p:cSld>
  <p:clrMapOvr>
    <a:masterClrMapping/>
  </p:clrMapOvr>
  <p:transition>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pPr>
              <a:defRPr/>
            </a:pPr>
            <a:fld id="{708E3CB2-2EF5-411F-AEF0-2524E8935781}" type="slidenum">
              <a:rPr lang="en-US"/>
              <a:pPr>
                <a:defRPr/>
              </a:pPr>
              <a:t>‹#›</a:t>
            </a:fld>
            <a:endParaRPr lang="en-US" dirty="0"/>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pPr>
              <a:defRPr/>
            </a:pPr>
            <a:fld id="{163F3BD0-5098-4869-B04F-DC72A3631331}" type="slidenum">
              <a:rPr lang="en-US"/>
              <a:pPr>
                <a:defRPr/>
              </a:pPr>
              <a:t>‹#›</a:t>
            </a:fld>
            <a:endParaRPr lang="en-US" dirty="0"/>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pPr>
              <a:defRPr/>
            </a:pPr>
            <a:fld id="{8C27EB48-FB9E-4583-8C9D-134037A7529E}" type="slidenum">
              <a:rPr lang="en-US"/>
              <a:pPr>
                <a:defRPr/>
              </a:pPr>
              <a:t>‹#›</a:t>
            </a:fld>
            <a:endParaRPr lang="en-US" dirty="0"/>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3432F84-207C-4B2E-85D8-4DF93D97AF2A}" type="slidenum">
              <a:rPr lang="en-US"/>
              <a:pPr>
                <a:defRPr/>
              </a:pPr>
              <a:t>‹#›</a:t>
            </a:fld>
            <a:endParaRPr lang="en-US" dirty="0"/>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DCEFE854-7DB1-407F-8529-4A1A204A036E}" type="slidenum">
              <a:rPr lang="en-US"/>
              <a:pPr>
                <a:defRPr/>
              </a:pPr>
              <a:t>‹#›</a:t>
            </a:fld>
            <a:endParaRPr lang="en-US" dirty="0"/>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65D2F49-923F-4C23-AAD0-FE56C352F72B}" type="slidenum">
              <a:rPr lang="en-US"/>
              <a:pPr>
                <a:defRPr/>
              </a:pPr>
              <a:t>‹#›</a:t>
            </a:fld>
            <a:endParaRPr lang="en-US" dirty="0"/>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0D036A04-3A3B-433F-9AA9-981366FD8FC4}" type="slidenum">
              <a:rPr lang="en-US"/>
              <a:pPr>
                <a:defRPr/>
              </a:pPr>
              <a:t>‹#›</a:t>
            </a:fld>
            <a:endParaRPr lang="en-US" dirty="0"/>
          </a:p>
        </p:txBody>
      </p:sp>
    </p:spTree>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pPr>
              <a:defRPr/>
            </a:pPr>
            <a:fld id="{6DFCF2E0-EDC7-4E27-A9B2-6F12B9235FCA}" type="slidenum">
              <a:rPr lang="en-US"/>
              <a:pPr>
                <a:defRPr/>
              </a:pPr>
              <a:t>‹#›</a:t>
            </a:fld>
            <a:endParaRPr lang="en-US" dirty="0"/>
          </a:p>
        </p:txBody>
      </p:sp>
    </p:spTree>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DD3249A3-E245-4BF2-B761-13A0F61994CA}" type="slidenum">
              <a:rPr lang="en-US"/>
              <a:pPr/>
              <a:t>‹#›</a:t>
            </a:fld>
            <a:endParaRPr lang="en-US" dirty="0"/>
          </a:p>
        </p:txBody>
      </p:sp>
    </p:spTree>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B51860-029C-49D1-A417-8A0D366B530B}" type="slidenum">
              <a:rPr lang="en-US"/>
              <a:pPr/>
              <a:t>‹#›</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BAB35E-197A-4884-8BD4-6CF846EC6B2F}" type="slidenum">
              <a:rPr lang="en-US" smtClean="0"/>
              <a:pPr>
                <a:defRPr/>
              </a:pPr>
              <a:t>‹#›</a:t>
            </a:fld>
            <a:endParaRPr lang="en-US"/>
          </a:p>
        </p:txBody>
      </p:sp>
      <p:sp>
        <p:nvSpPr>
          <p:cNvPr id="9"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20747135"/>
      </p:ext>
    </p:extLst>
  </p:cSld>
  <p:clrMapOvr>
    <a:masterClrMapping/>
  </p:clrMapOvr>
  <p:transition>
    <p:wipe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CEEF7D3-E961-447F-AAB3-A787735D06D4}" type="slidenum">
              <a:rPr lang="en-US"/>
              <a:pPr/>
              <a:t>‹#›</a:t>
            </a:fld>
            <a:endParaRPr lang="en-US" dirty="0"/>
          </a:p>
        </p:txBody>
      </p:sp>
    </p:spTree>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FE5721E-2990-43A0-8A1E-641E38609D71}" type="slidenum">
              <a:rPr lang="en-US"/>
              <a:pPr/>
              <a:t>‹#›</a:t>
            </a:fld>
            <a:endParaRPr lang="en-US" dirty="0"/>
          </a:p>
        </p:txBody>
      </p:sp>
    </p:spTree>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0AC4E2A-07BC-4A31-B8C7-84E755D8647F}" type="slidenum">
              <a:rPr lang="en-US"/>
              <a:pPr/>
              <a:t>‹#›</a:t>
            </a:fld>
            <a:endParaRPr lang="en-US" dirty="0"/>
          </a:p>
        </p:txBody>
      </p:sp>
    </p:spTree>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4285B3E-0A31-4511-976C-0427A915AA4B}" type="slidenum">
              <a:rPr lang="en-US"/>
              <a:pPr/>
              <a:t>‹#›</a:t>
            </a:fld>
            <a:endParaRPr lang="en-US" dirty="0"/>
          </a:p>
        </p:txBody>
      </p:sp>
    </p:spTree>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0B7F12-1968-485C-B462-63165ADE880B}" type="slidenum">
              <a:rPr lang="en-US"/>
              <a:pPr/>
              <a:t>‹#›</a:t>
            </a:fld>
            <a:endParaRPr lang="en-US" dirty="0"/>
          </a:p>
        </p:txBody>
      </p:sp>
    </p:spTree>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3491FA-B373-4056-AE56-5E15B3005758}" type="slidenum">
              <a:rPr lang="en-US"/>
              <a:pPr/>
              <a:t>‹#›</a:t>
            </a:fld>
            <a:endParaRPr lang="en-US" dirty="0"/>
          </a:p>
        </p:txBody>
      </p:sp>
    </p:spTree>
  </p:cSld>
  <p:clrMapOvr>
    <a:masterClrMapping/>
  </p:clrMapOvr>
  <p:transition>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BC7F8E-02E9-44BB-A7F0-17CBD922E290}" type="slidenum">
              <a:rPr lang="en-US"/>
              <a:pPr/>
              <a:t>‹#›</a:t>
            </a:fld>
            <a:endParaRPr lang="en-US" dirty="0"/>
          </a:p>
        </p:txBody>
      </p:sp>
    </p:spTree>
  </p:cSld>
  <p:clrMapOvr>
    <a:masterClrMapping/>
  </p:clrMapOvr>
  <p:transition>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AABC27C-FE89-4838-AE02-ED02F276ECAF}" type="slidenum">
              <a:rPr lang="en-US"/>
              <a:pPr/>
              <a:t>‹#›</a:t>
            </a:fld>
            <a:endParaRPr lang="en-US" dirty="0"/>
          </a:p>
        </p:txBody>
      </p:sp>
    </p:spTree>
  </p:cSld>
  <p:clrMapOvr>
    <a:masterClrMapping/>
  </p:clrMapOvr>
  <p:transition>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D2FA29B-F249-4546-91F6-759A5FE4D76D}" type="slidenum">
              <a:rPr lang="en-US"/>
              <a:pPr/>
              <a:t>‹#›</a:t>
            </a:fld>
            <a:endParaRPr lang="en-US"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32482-26E9-4AD5-A0DB-05A87FA9B2E4}"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2646053-3BD1-47EB-88DE-F6E40AA69225}" type="slidenum">
              <a:rPr lang="en-US" smtClean="0"/>
              <a:pPr>
                <a:defRPr/>
              </a:pPr>
              <a:t>‹#›</a:t>
            </a:fld>
            <a:endParaRPr lang="en-US"/>
          </a:p>
        </p:txBody>
      </p:sp>
      <p:sp>
        <p:nvSpPr>
          <p:cNvPr id="11"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2557583110"/>
      </p:ext>
    </p:extLst>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32482-26E9-4AD5-A0DB-05A87FA9B2E4}"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A6D5450-A9AA-4B39-A333-F277E4165580}" type="slidenum">
              <a:rPr lang="en-US" smtClean="0"/>
              <a:pPr>
                <a:defRPr/>
              </a:pPr>
              <a:t>‹#›</a:t>
            </a:fld>
            <a:endParaRPr lang="en-US"/>
          </a:p>
        </p:txBody>
      </p:sp>
      <p:sp>
        <p:nvSpPr>
          <p:cNvPr id="7"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302310388"/>
      </p:ext>
    </p:extLst>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32482-26E9-4AD5-A0DB-05A87FA9B2E4}"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5C9E003-B18E-4471-BC15-C856FE496E4E}" type="slidenum">
              <a:rPr lang="en-US" smtClean="0"/>
              <a:pPr>
                <a:defRPr/>
              </a:pPr>
              <a:t>‹#›</a:t>
            </a:fld>
            <a:endParaRPr lang="en-US"/>
          </a:p>
        </p:txBody>
      </p:sp>
      <p:sp>
        <p:nvSpPr>
          <p:cNvPr id="6" name="Title 1"/>
          <p:cNvSpPr>
            <a:spLocks noGrp="1"/>
          </p:cNvSpPr>
          <p:nvPr>
            <p:ph type="title"/>
          </p:nvPr>
        </p:nvSpPr>
        <p:spPr>
          <a:xfrm>
            <a:off x="457200" y="325914"/>
            <a:ext cx="8229600" cy="739140"/>
          </a:xfrm>
          <a:prstGeom prst="rect">
            <a:avLst/>
          </a:prstGeom>
        </p:spPr>
        <p:txBody>
          <a:bodyPr/>
          <a:lstStyle>
            <a:lvl1pPr>
              <a:defRPr sz="3600" b="1" i="1"/>
            </a:lvl1pPr>
          </a:lstStyle>
          <a:p>
            <a:r>
              <a:rPr lang="en-US" smtClean="0"/>
              <a:t>Click to edit Master title style</a:t>
            </a:r>
            <a:endParaRPr lang="en-US" dirty="0"/>
          </a:p>
        </p:txBody>
      </p:sp>
    </p:spTree>
    <p:extLst>
      <p:ext uri="{BB962C8B-B14F-4D97-AF65-F5344CB8AC3E}">
        <p14:creationId xmlns:p14="http://schemas.microsoft.com/office/powerpoint/2010/main" xmlns="" val="374996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B97D058-4E53-4BFC-A613-45B34F90F394}" type="slidenum">
              <a:rPr lang="en-US" smtClean="0"/>
              <a:pPr>
                <a:defRPr/>
              </a:pPr>
              <a:t>‹#›</a:t>
            </a:fld>
            <a:endParaRPr lang="en-US"/>
          </a:p>
        </p:txBody>
      </p:sp>
    </p:spTree>
    <p:extLst>
      <p:ext uri="{BB962C8B-B14F-4D97-AF65-F5344CB8AC3E}">
        <p14:creationId xmlns:p14="http://schemas.microsoft.com/office/powerpoint/2010/main" xmlns="" val="3248743959"/>
      </p:ext>
    </p:extLst>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32482-26E9-4AD5-A0DB-05A87FA9B2E4}"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D27F492-A841-4D4B-8247-2C1991C4A7E5}" type="slidenum">
              <a:rPr lang="en-US" smtClean="0"/>
              <a:pPr>
                <a:defRPr/>
              </a:pPr>
              <a:t>‹#›</a:t>
            </a:fld>
            <a:endParaRPr lang="en-US"/>
          </a:p>
        </p:txBody>
      </p:sp>
    </p:spTree>
    <p:extLst>
      <p:ext uri="{BB962C8B-B14F-4D97-AF65-F5344CB8AC3E}">
        <p14:creationId xmlns:p14="http://schemas.microsoft.com/office/powerpoint/2010/main" xmlns="" val="142494866"/>
      </p:ext>
    </p:extLst>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7.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32482-26E9-4AD5-A0DB-05A87FA9B2E4}" type="datetimeFigureOut">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C9E003-B18E-4471-BC15-C856FE496E4E}" type="slidenum">
              <a:rPr lang="en-US" smtClean="0"/>
              <a:pPr>
                <a:defRPr/>
              </a:pPr>
              <a:t>‹#›</a:t>
            </a:fld>
            <a:endParaRPr lang="en-US"/>
          </a:p>
        </p:txBody>
      </p:sp>
      <p:sp>
        <p:nvSpPr>
          <p:cNvPr id="8" name="Rectangle 7"/>
          <p:cNvSpPr/>
          <p:nvPr/>
        </p:nvSpPr>
        <p:spPr>
          <a:xfrm>
            <a:off x="1420283" y="1001078"/>
            <a:ext cx="6303434" cy="45719"/>
          </a:xfrm>
          <a:prstGeom prst="rect">
            <a:avLst/>
          </a:prstGeom>
          <a:gradFill>
            <a:gsLst>
              <a:gs pos="0">
                <a:srgbClr val="62DD48">
                  <a:alpha val="0"/>
                </a:srgbClr>
              </a:gs>
              <a:gs pos="100000">
                <a:srgbClr val="62DD48">
                  <a:alpha val="0"/>
                </a:srgbClr>
              </a:gs>
              <a:gs pos="50000">
                <a:schemeClr val="bg1">
                  <a:lumMod val="7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MPI_logo_footer.jpg"/>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6942667" y="6236262"/>
            <a:ext cx="1814490" cy="390077"/>
          </a:xfrm>
          <a:prstGeom prst="rect">
            <a:avLst/>
          </a:prstGeom>
        </p:spPr>
      </p:pic>
      <p:pic>
        <p:nvPicPr>
          <p:cNvPr id="16" name="Picture 15" descr="blue-arrow-top-down.png"/>
          <p:cNvPicPr>
            <a:picLocks/>
          </p:cNvPicPr>
          <p:nvPr/>
        </p:nvPicPr>
        <p:blipFill>
          <a:blip r:embed="rId18" cstate="print">
            <a:extLst>
              <a:ext uri="{28A0092B-C50C-407E-A947-70E740481C1C}">
                <a14:useLocalDpi xmlns:a14="http://schemas.microsoft.com/office/drawing/2010/main" xmlns="" val="0"/>
              </a:ext>
            </a:extLst>
          </a:blip>
          <a:stretch>
            <a:fillRect/>
          </a:stretch>
        </p:blipFill>
        <p:spPr>
          <a:xfrm>
            <a:off x="3681413" y="-371424"/>
            <a:ext cx="1781175" cy="662813"/>
          </a:xfrm>
          <a:prstGeom prst="rect">
            <a:avLst/>
          </a:prstGeom>
        </p:spPr>
      </p:pic>
    </p:spTree>
    <p:extLst>
      <p:ext uri="{BB962C8B-B14F-4D97-AF65-F5344CB8AC3E}">
        <p14:creationId xmlns:p14="http://schemas.microsoft.com/office/powerpoint/2010/main" xmlns="" val="269211108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Lst>
  <p:transition>
    <p:wipe dir="d"/>
  </p:transition>
  <p:timing>
    <p:tnLst>
      <p:par>
        <p:cTn id="1" dur="indefinite" restart="never" nodeType="tmRoot"/>
      </p:par>
    </p:tnLst>
  </p:timing>
  <p:txStyles>
    <p:titleStyle>
      <a:lvl1pPr algn="ctr" defTabSz="457200" rtl="0" eaLnBrk="1" latinLnBrk="0" hangingPunct="1">
        <a:spcBef>
          <a:spcPct val="0"/>
        </a:spcBef>
        <a:buNone/>
        <a:defRPr sz="4800" b="0" i="0" kern="1200">
          <a:solidFill>
            <a:srgbClr val="07838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wipe dir="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sldNum" sz="quarter" idx="4"/>
          </p:nvPr>
        </p:nvSpPr>
        <p:spPr bwMode="auto">
          <a:xfrm>
            <a:off x="7696200" y="6400800"/>
            <a:ext cx="1260475"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hlink"/>
                </a:solidFill>
              </a:defRPr>
            </a:lvl1pPr>
          </a:lstStyle>
          <a:p>
            <a:pPr>
              <a:defRPr/>
            </a:pPr>
            <a:fld id="{17BE8B39-E8A0-4E5D-9CAB-A2CD68AAD72C}" type="slidenum">
              <a:rPr lang="en-US"/>
              <a:pPr>
                <a:defRPr/>
              </a:pPr>
              <a:t>‹#›</a:t>
            </a:fld>
            <a:endParaRPr lang="en-US" dirty="0"/>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a:fld id="{1D942F54-119E-4A9E-8DEC-26F5533DC478}" type="slidenum">
              <a:rPr lang="en-US" sz="1400"/>
              <a:pPr algn="r"/>
              <a:t>‹#›</a:t>
            </a:fld>
            <a:endParaRPr lang="en-US" sz="1400" dirty="0"/>
          </a:p>
        </p:txBody>
      </p:sp>
      <p:sp>
        <p:nvSpPr>
          <p:cNvPr id="6149"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1" name="Rectangle 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FA228B2-E735-4954-AC48-25B4B6C3BED5}" type="slidenum">
              <a:rPr lang="en-US"/>
              <a:pPr/>
              <a:t>‹#›</a:t>
            </a:fld>
            <a:endParaRPr lang="en-US" dirty="0"/>
          </a:p>
        </p:txBody>
      </p:sp>
      <p:sp>
        <p:nvSpPr>
          <p:cNvPr id="16389" name="Rectangle 5"/>
          <p:cNvSpPr>
            <a:spLocks noChangeArrowheads="1"/>
          </p:cNvSpPr>
          <p:nvPr/>
        </p:nvSpPr>
        <p:spPr bwMode="auto">
          <a:xfrm>
            <a:off x="7696200" y="6400800"/>
            <a:ext cx="1260475" cy="331788"/>
          </a:xfrm>
          <a:prstGeom prst="rect">
            <a:avLst/>
          </a:prstGeom>
          <a:noFill/>
          <a:ln w="9525">
            <a:noFill/>
            <a:miter lim="800000"/>
            <a:headEnd/>
            <a:tailEnd/>
          </a:ln>
        </p:spPr>
        <p:txBody>
          <a:bodyPr/>
          <a:lstStyle>
            <a:lvl1pPr algn="r">
              <a:defRPr sz="1400" b="1">
                <a:solidFill>
                  <a:schemeClr val="hlink"/>
                </a:solidFill>
              </a:defRPr>
            </a:lvl1pPr>
          </a:lstStyle>
          <a:p>
            <a:pPr>
              <a:defRPr/>
            </a:pPr>
            <a:fld id="{8FAADD45-1A91-4100-9B2C-7F279E81F08E}" type="slidenum">
              <a:rPr lang="en-US"/>
              <a:pPr>
                <a:defRPr/>
              </a:pPr>
              <a:t>‹#›</a:t>
            </a:fld>
            <a:endParaRPr lang="en-US" dirty="0"/>
          </a:p>
        </p:txBody>
      </p:sp>
      <p:sp>
        <p:nvSpPr>
          <p:cNvPr id="7173" name="Rectangle 11"/>
          <p:cNvSpPr>
            <a:spLocks noGrp="1" noChangeArrowheads="1"/>
          </p:cNvSpPr>
          <p:nvPr>
            <p:ph type="title"/>
          </p:nvPr>
        </p:nvSpPr>
        <p:spPr bwMode="auto">
          <a:xfrm>
            <a:off x="1371600" y="274638"/>
            <a:ext cx="7315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wipe dir="d"/>
  </p:transition>
  <p:txStyles>
    <p:titleStyle>
      <a:lvl1pPr algn="r" rtl="0" eaLnBrk="1" fontAlgn="base" hangingPunct="1">
        <a:spcBef>
          <a:spcPct val="0"/>
        </a:spcBef>
        <a:spcAft>
          <a:spcPct val="0"/>
        </a:spcAft>
        <a:defRPr sz="3200" b="1">
          <a:solidFill>
            <a:srgbClr val="008080"/>
          </a:solidFill>
          <a:latin typeface="+mj-lt"/>
          <a:ea typeface="+mj-ea"/>
          <a:cs typeface="+mj-cs"/>
        </a:defRPr>
      </a:lvl1pPr>
      <a:lvl2pPr algn="r" rtl="0" eaLnBrk="1" fontAlgn="base" hangingPunct="1">
        <a:spcBef>
          <a:spcPct val="0"/>
        </a:spcBef>
        <a:spcAft>
          <a:spcPct val="0"/>
        </a:spcAft>
        <a:defRPr sz="3200" b="1">
          <a:solidFill>
            <a:srgbClr val="008080"/>
          </a:solidFill>
          <a:latin typeface="Arial" charset="0"/>
        </a:defRPr>
      </a:lvl2pPr>
      <a:lvl3pPr algn="r" rtl="0" eaLnBrk="1" fontAlgn="base" hangingPunct="1">
        <a:spcBef>
          <a:spcPct val="0"/>
        </a:spcBef>
        <a:spcAft>
          <a:spcPct val="0"/>
        </a:spcAft>
        <a:defRPr sz="3200" b="1">
          <a:solidFill>
            <a:srgbClr val="008080"/>
          </a:solidFill>
          <a:latin typeface="Arial" charset="0"/>
        </a:defRPr>
      </a:lvl3pPr>
      <a:lvl4pPr algn="r" rtl="0" eaLnBrk="1" fontAlgn="base" hangingPunct="1">
        <a:spcBef>
          <a:spcPct val="0"/>
        </a:spcBef>
        <a:spcAft>
          <a:spcPct val="0"/>
        </a:spcAft>
        <a:defRPr sz="3200" b="1">
          <a:solidFill>
            <a:srgbClr val="008080"/>
          </a:solidFill>
          <a:latin typeface="Arial" charset="0"/>
        </a:defRPr>
      </a:lvl4pPr>
      <a:lvl5pPr algn="r" rtl="0" eaLnBrk="1" fontAlgn="base" hangingPunct="1">
        <a:spcBef>
          <a:spcPct val="0"/>
        </a:spcBef>
        <a:spcAft>
          <a:spcPct val="0"/>
        </a:spcAft>
        <a:defRPr sz="3200" b="1">
          <a:solidFill>
            <a:srgbClr val="008080"/>
          </a:solidFill>
          <a:latin typeface="Arial" charset="0"/>
        </a:defRPr>
      </a:lvl5pPr>
      <a:lvl6pPr marL="457200" algn="r" rtl="0" eaLnBrk="1" fontAlgn="base" hangingPunct="1">
        <a:spcBef>
          <a:spcPct val="0"/>
        </a:spcBef>
        <a:spcAft>
          <a:spcPct val="0"/>
        </a:spcAft>
        <a:defRPr sz="3200" b="1">
          <a:solidFill>
            <a:srgbClr val="008080"/>
          </a:solidFill>
          <a:latin typeface="Arial" charset="0"/>
        </a:defRPr>
      </a:lvl6pPr>
      <a:lvl7pPr marL="914400" algn="r" rtl="0" eaLnBrk="1" fontAlgn="base" hangingPunct="1">
        <a:spcBef>
          <a:spcPct val="0"/>
        </a:spcBef>
        <a:spcAft>
          <a:spcPct val="0"/>
        </a:spcAft>
        <a:defRPr sz="3200" b="1">
          <a:solidFill>
            <a:srgbClr val="008080"/>
          </a:solidFill>
          <a:latin typeface="Arial" charset="0"/>
        </a:defRPr>
      </a:lvl7pPr>
      <a:lvl8pPr marL="1371600" algn="r" rtl="0" eaLnBrk="1" fontAlgn="base" hangingPunct="1">
        <a:spcBef>
          <a:spcPct val="0"/>
        </a:spcBef>
        <a:spcAft>
          <a:spcPct val="0"/>
        </a:spcAft>
        <a:defRPr sz="3200" b="1">
          <a:solidFill>
            <a:srgbClr val="008080"/>
          </a:solidFill>
          <a:latin typeface="Arial" charset="0"/>
        </a:defRPr>
      </a:lvl8pPr>
      <a:lvl9pPr marL="1828800" algn="r" rtl="0" eaLnBrk="1" fontAlgn="base" hangingPunct="1">
        <a:spcBef>
          <a:spcPct val="0"/>
        </a:spcBef>
        <a:spcAft>
          <a:spcPct val="0"/>
        </a:spcAft>
        <a:defRPr sz="3200" b="1">
          <a:solidFill>
            <a:srgbClr val="008080"/>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80"/>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FFCC00"/>
        </a:buClr>
        <a:buChar char="•"/>
        <a:defRPr sz="2400">
          <a:solidFill>
            <a:schemeClr val="tx1"/>
          </a:solidFill>
          <a:latin typeface="+mn-lt"/>
        </a:defRPr>
      </a:lvl3pPr>
      <a:lvl4pPr marL="1600200" indent="-228600" algn="l" rtl="0" eaLnBrk="1" fontAlgn="base" hangingPunct="1">
        <a:spcBef>
          <a:spcPct val="20000"/>
        </a:spcBef>
        <a:spcAft>
          <a:spcPct val="0"/>
        </a:spcAft>
        <a:buClr>
          <a:srgbClr val="0066CC"/>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6600CC"/>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4800" dirty="0" smtClean="0"/>
              <a:t>Personal Care Assistance Tool </a:t>
            </a:r>
            <a:br>
              <a:rPr lang="en-US" sz="4800" dirty="0" smtClean="0"/>
            </a:br>
            <a:r>
              <a:rPr lang="en-US" sz="3600" dirty="0" smtClean="0"/>
              <a:t>PCA</a:t>
            </a:r>
            <a:r>
              <a:rPr lang="en-US" sz="4800" dirty="0" smtClean="0"/>
              <a:t> </a:t>
            </a:r>
            <a:r>
              <a:rPr lang="en-US" sz="3600" dirty="0" smtClean="0"/>
              <a:t>Orientation Basics</a:t>
            </a:r>
            <a:br>
              <a:rPr lang="en-US" sz="3600" dirty="0" smtClean="0"/>
            </a:br>
            <a:r>
              <a:rPr lang="en-US" sz="3600" dirty="0" smtClean="0"/>
              <a:t> </a:t>
            </a:r>
            <a:r>
              <a:rPr lang="en-US" sz="2800" dirty="0" smtClean="0"/>
              <a:t>The Assessor’s Guide to Evaluating </a:t>
            </a:r>
            <a:br>
              <a:rPr lang="en-US" sz="2800" dirty="0" smtClean="0"/>
            </a:br>
            <a:r>
              <a:rPr lang="en-US" sz="2800" dirty="0" smtClean="0"/>
              <a:t>Personal Care </a:t>
            </a:r>
            <a:r>
              <a:rPr lang="en-US" sz="3600" dirty="0" smtClean="0"/>
              <a:t/>
            </a:r>
            <a:br>
              <a:rPr lang="en-US" sz="3600" dirty="0" smtClean="0"/>
            </a:br>
            <a:r>
              <a:rPr lang="en-US" sz="4000" dirty="0" smtClean="0"/>
              <a:t>Part 1 - PCA Process and Definitions</a:t>
            </a:r>
          </a:p>
        </p:txBody>
      </p:sp>
      <p:sp>
        <p:nvSpPr>
          <p:cNvPr id="4" name="Rectangle 3"/>
          <p:cNvSpPr/>
          <p:nvPr/>
        </p:nvSpPr>
        <p:spPr>
          <a:xfrm>
            <a:off x="304800" y="4650938"/>
            <a:ext cx="8534400" cy="1292662"/>
          </a:xfrm>
          <a:prstGeom prst="rect">
            <a:avLst/>
          </a:prstGeom>
        </p:spPr>
        <p:txBody>
          <a:bodyPr wrap="square">
            <a:spAutoFit/>
          </a:bodyPr>
          <a:lstStyle/>
          <a:p>
            <a:pPr eaLnBrk="1" hangingPunct="1"/>
            <a:r>
              <a:rPr lang="en-US" sz="3600" dirty="0" smtClean="0">
                <a:latin typeface="+mj-lt"/>
              </a:rPr>
              <a:t>Janet Kumka - January 2017</a:t>
            </a:r>
          </a:p>
          <a:p>
            <a:pPr eaLnBrk="1" hangingPunct="1"/>
            <a:r>
              <a:rPr lang="en-CA" sz="1400" i="1" dirty="0" smtClean="0">
                <a:latin typeface="+mn-lt"/>
              </a:rPr>
              <a:t>This report has been prepared as advice, opinions, proposals, recommendations, analyses or policy options developed by or for the public body or a minister, as per Section 23(1) of the Freedom of Information and Protection of Privacy Act.</a:t>
            </a:r>
            <a:endParaRPr lang="en-US" sz="1400" dirty="0" smtClean="0">
              <a:latin typeface="+mn-l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p:txBody>
          <a:bodyPr>
            <a:normAutofit/>
          </a:bodyPr>
          <a:lstStyle/>
          <a:p>
            <a:pPr eaLnBrk="1" hangingPunct="1"/>
            <a:r>
              <a:rPr lang="en-US" sz="2800" dirty="0" smtClean="0"/>
              <a:t>Used in conjunction with the Functional Report to determine eligible personal care activities for children of various ages</a:t>
            </a:r>
          </a:p>
          <a:p>
            <a:pPr eaLnBrk="1" hangingPunct="1">
              <a:lnSpc>
                <a:spcPct val="80000"/>
              </a:lnSpc>
            </a:pPr>
            <a:r>
              <a:rPr lang="en-US" sz="2800" dirty="0" smtClean="0"/>
              <a:t>Identifies the age when a normal child should be able to perform activities on the PCA Assessment Tool</a:t>
            </a:r>
          </a:p>
          <a:p>
            <a:pPr eaLnBrk="1" hangingPunct="1">
              <a:lnSpc>
                <a:spcPct val="80000"/>
              </a:lnSpc>
            </a:pPr>
            <a:r>
              <a:rPr lang="en-US" sz="2800" dirty="0" smtClean="0"/>
              <a:t>Can be used as a point of reference when required to complete a dependent care assessment, when the claimant is identified as a caregiver</a:t>
            </a:r>
          </a:p>
        </p:txBody>
      </p:sp>
      <p:sp>
        <p:nvSpPr>
          <p:cNvPr id="14339" name="Rectangle 2"/>
          <p:cNvSpPr>
            <a:spLocks noGrp="1" noChangeArrowheads="1"/>
          </p:cNvSpPr>
          <p:nvPr>
            <p:ph type="title"/>
          </p:nvPr>
        </p:nvSpPr>
        <p:spPr>
          <a:xfrm>
            <a:off x="457200" y="402114"/>
            <a:ext cx="8229600" cy="1121886"/>
          </a:xfrm>
        </p:spPr>
        <p:txBody>
          <a:bodyPr/>
          <a:lstStyle/>
          <a:p>
            <a:pPr eaLnBrk="1" hangingPunct="1"/>
            <a:r>
              <a:rPr lang="en-US" dirty="0" smtClean="0"/>
              <a:t>Developmental Scale </a:t>
            </a:r>
            <a:r>
              <a:rPr lang="en-US" sz="2800" dirty="0" smtClean="0"/>
              <a:t/>
            </a:r>
            <a:br>
              <a:rPr lang="en-US" sz="2800" dirty="0" smtClean="0"/>
            </a:br>
            <a:r>
              <a:rPr lang="en-US" sz="2400" dirty="0" smtClean="0"/>
              <a:t>Used to assess minor children &lt;16 yrs of age</a:t>
            </a:r>
            <a:endParaRPr lang="en-US" dirty="0" smtClean="0"/>
          </a:p>
        </p:txBody>
      </p:sp>
      <p:sp>
        <p:nvSpPr>
          <p:cNvPr id="14338" name="Slide Number Placeholder 3"/>
          <p:cNvSpPr>
            <a:spLocks noGrp="1"/>
          </p:cNvSpPr>
          <p:nvPr>
            <p:ph type="sldNum" sz="quarter" idx="4294967295"/>
          </p:nvPr>
        </p:nvSpPr>
        <p:spPr>
          <a:xfrm>
            <a:off x="7010400" y="6408738"/>
            <a:ext cx="2133600" cy="476250"/>
          </a:xfrm>
          <a:noFill/>
        </p:spPr>
        <p:txBody>
          <a:bodyPr/>
          <a:lstStyle/>
          <a:p>
            <a:fld id="{C6DE8A4B-2DF4-45A6-8C06-DF71F9AC192D}" type="slidenum">
              <a:rPr lang="en-US" smtClean="0"/>
              <a:pPr/>
              <a:t>10</a:t>
            </a:fld>
            <a:endParaRPr lang="en-US" smtClean="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eaLnBrk="1" hangingPunct="1">
              <a:lnSpc>
                <a:spcPct val="90000"/>
              </a:lnSpc>
            </a:pPr>
            <a:r>
              <a:rPr lang="en-US" sz="3200" dirty="0" smtClean="0"/>
              <a:t>Turnaround times and service standards</a:t>
            </a:r>
          </a:p>
          <a:p>
            <a:pPr eaLnBrk="1" hangingPunct="1">
              <a:lnSpc>
                <a:spcPct val="90000"/>
              </a:lnSpc>
            </a:pPr>
            <a:r>
              <a:rPr lang="en-US" sz="3200" dirty="0" smtClean="0"/>
              <a:t>Define Personal Care Assistance</a:t>
            </a:r>
          </a:p>
          <a:p>
            <a:pPr eaLnBrk="1" hangingPunct="1">
              <a:lnSpc>
                <a:spcPct val="90000"/>
              </a:lnSpc>
            </a:pPr>
            <a:r>
              <a:rPr lang="en-US" sz="3200" dirty="0" smtClean="0"/>
              <a:t>Eligibility criteria</a:t>
            </a:r>
          </a:p>
          <a:p>
            <a:pPr eaLnBrk="1" hangingPunct="1">
              <a:lnSpc>
                <a:spcPct val="90000"/>
              </a:lnSpc>
            </a:pPr>
            <a:r>
              <a:rPr lang="en-US" sz="3200" dirty="0" smtClean="0"/>
              <a:t>Developmental scale</a:t>
            </a:r>
          </a:p>
          <a:p>
            <a:pPr eaLnBrk="1" hangingPunct="1">
              <a:lnSpc>
                <a:spcPct val="90000"/>
              </a:lnSpc>
              <a:buFontTx/>
              <a:buNone/>
            </a:pPr>
            <a:endParaRPr lang="en-US" sz="3600" dirty="0" smtClean="0"/>
          </a:p>
          <a:p>
            <a:pPr lvl="1"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endParaRPr lang="en-US" sz="3600" dirty="0" smtClean="0"/>
          </a:p>
          <a:p>
            <a:pPr lvl="1" eaLnBrk="1" hangingPunct="1">
              <a:lnSpc>
                <a:spcPct val="90000"/>
              </a:lnSpc>
              <a:buFont typeface="Wingdings" pitchFamily="2" charset="2"/>
              <a:buNone/>
            </a:pPr>
            <a:endParaRPr lang="en-US" sz="3600" dirty="0" smtClean="0"/>
          </a:p>
        </p:txBody>
      </p:sp>
      <p:sp>
        <p:nvSpPr>
          <p:cNvPr id="4099" name="Rectangle 2"/>
          <p:cNvSpPr>
            <a:spLocks noGrp="1" noChangeArrowheads="1"/>
          </p:cNvSpPr>
          <p:nvPr>
            <p:ph type="title"/>
          </p:nvPr>
        </p:nvSpPr>
        <p:spPr/>
        <p:txBody>
          <a:bodyPr/>
          <a:lstStyle/>
          <a:p>
            <a:r>
              <a:rPr lang="en-US" dirty="0" smtClean="0"/>
              <a:t>Part 1 - Summary</a:t>
            </a:r>
            <a:endParaRPr lang="en-CA" dirty="0" smtClean="0"/>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11</a:t>
            </a:fld>
            <a:endParaRPr lang="en-US" smtClean="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762000" y="1295400"/>
            <a:ext cx="8153400" cy="4762500"/>
          </a:xfrm>
        </p:spPr>
        <p:txBody>
          <a:bodyPr>
            <a:normAutofit/>
          </a:bodyPr>
          <a:lstStyle/>
          <a:p>
            <a:pPr eaLnBrk="1" hangingPunct="1">
              <a:lnSpc>
                <a:spcPct val="90000"/>
              </a:lnSpc>
            </a:pPr>
            <a:r>
              <a:rPr lang="en-US" sz="3200" dirty="0" smtClean="0"/>
              <a:t>Turnaround times and service standards</a:t>
            </a:r>
          </a:p>
          <a:p>
            <a:pPr eaLnBrk="1" hangingPunct="1">
              <a:lnSpc>
                <a:spcPct val="90000"/>
              </a:lnSpc>
            </a:pPr>
            <a:r>
              <a:rPr lang="en-US" sz="3200" dirty="0" smtClean="0"/>
              <a:t>Define Personal Care Assistance</a:t>
            </a:r>
          </a:p>
          <a:p>
            <a:pPr eaLnBrk="1" hangingPunct="1">
              <a:lnSpc>
                <a:spcPct val="90000"/>
              </a:lnSpc>
            </a:pPr>
            <a:r>
              <a:rPr lang="en-US" sz="3200" dirty="0" smtClean="0"/>
              <a:t>Eligibility criteria</a:t>
            </a:r>
          </a:p>
          <a:p>
            <a:pPr eaLnBrk="1" hangingPunct="1">
              <a:lnSpc>
                <a:spcPct val="90000"/>
              </a:lnSpc>
            </a:pPr>
            <a:r>
              <a:rPr lang="en-US" sz="3200" dirty="0" smtClean="0"/>
              <a:t>Developmental scale</a:t>
            </a:r>
          </a:p>
          <a:p>
            <a:pPr eaLnBrk="1" hangingPunct="1">
              <a:lnSpc>
                <a:spcPct val="90000"/>
              </a:lnSpc>
              <a:buFontTx/>
              <a:buNone/>
            </a:pPr>
            <a:endParaRPr lang="en-US" sz="3600" dirty="0" smtClean="0"/>
          </a:p>
          <a:p>
            <a:pPr lvl="1"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endParaRPr lang="en-US" sz="3600" dirty="0" smtClean="0"/>
          </a:p>
          <a:p>
            <a:pPr lvl="1" eaLnBrk="1" hangingPunct="1">
              <a:lnSpc>
                <a:spcPct val="90000"/>
              </a:lnSpc>
              <a:buFont typeface="Wingdings" pitchFamily="2" charset="2"/>
              <a:buNone/>
            </a:pPr>
            <a:endParaRPr lang="en-US" sz="3600" dirty="0" smtClean="0"/>
          </a:p>
        </p:txBody>
      </p:sp>
      <p:sp>
        <p:nvSpPr>
          <p:cNvPr id="4099" name="Rectangle 2"/>
          <p:cNvSpPr>
            <a:spLocks noGrp="1" noChangeArrowheads="1"/>
          </p:cNvSpPr>
          <p:nvPr>
            <p:ph type="title"/>
          </p:nvPr>
        </p:nvSpPr>
        <p:spPr/>
        <p:txBody>
          <a:bodyPr/>
          <a:lstStyle/>
          <a:p>
            <a:pPr eaLnBrk="1" hangingPunct="1"/>
            <a:r>
              <a:rPr lang="en-US" dirty="0" smtClean="0"/>
              <a:t>Part 1 - Overview</a:t>
            </a:r>
            <a:endParaRPr lang="en-CA" dirty="0" smtClean="0"/>
          </a:p>
        </p:txBody>
      </p:sp>
      <p:sp>
        <p:nvSpPr>
          <p:cNvPr id="4098" name="Slide Number Placeholder 3"/>
          <p:cNvSpPr>
            <a:spLocks noGrp="1"/>
          </p:cNvSpPr>
          <p:nvPr>
            <p:ph type="sldNum" sz="quarter" idx="4294967295"/>
          </p:nvPr>
        </p:nvSpPr>
        <p:spPr>
          <a:xfrm>
            <a:off x="7010400" y="6408738"/>
            <a:ext cx="2133600" cy="476250"/>
          </a:xfrm>
          <a:noFill/>
        </p:spPr>
        <p:txBody>
          <a:bodyPr/>
          <a:lstStyle/>
          <a:p>
            <a:fld id="{B53AED01-E8C1-4B4C-B005-37C4FBAD5A4A}" type="slidenum">
              <a:rPr lang="en-US" smtClean="0"/>
              <a:pPr/>
              <a:t>2</a:t>
            </a:fld>
            <a:endParaRPr lang="en-US"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91194" y="1646237"/>
            <a:ext cx="8229600" cy="4525963"/>
          </a:xfrm>
        </p:spPr>
        <p:txBody>
          <a:bodyPr/>
          <a:lstStyle/>
          <a:p>
            <a:pPr marL="0" lvl="1" indent="0">
              <a:spcAft>
                <a:spcPts val="600"/>
              </a:spcAft>
              <a:buFontTx/>
              <a:buNone/>
            </a:pPr>
            <a:r>
              <a:rPr lang="en-US" sz="2800" dirty="0" smtClean="0"/>
              <a:t>The case manager is the claimant’s primary contact at Manitoba Public Insurance. Any questions that arise regarding their entitlements, should be directed back to the case manager.</a:t>
            </a:r>
          </a:p>
          <a:p>
            <a:pPr marL="0" lvl="1" indent="0">
              <a:spcAft>
                <a:spcPts val="600"/>
              </a:spcAft>
              <a:buFontTx/>
              <a:buNone/>
            </a:pPr>
            <a:r>
              <a:rPr lang="en-US" sz="2800" dirty="0" smtClean="0"/>
              <a:t>Should there be a delay in either meeting with the claimant or they are not compliant with the assessment, you must notify the case manager immediately and cc the PCA administrators so they may take action.</a:t>
            </a:r>
          </a:p>
          <a:p>
            <a:endParaRPr lang="en-US" dirty="0" smtClean="0"/>
          </a:p>
        </p:txBody>
      </p:sp>
      <p:sp>
        <p:nvSpPr>
          <p:cNvPr id="7170" name="Title 1"/>
          <p:cNvSpPr>
            <a:spLocks noGrp="1"/>
          </p:cNvSpPr>
          <p:nvPr>
            <p:ph type="title"/>
          </p:nvPr>
        </p:nvSpPr>
        <p:spPr>
          <a:xfrm>
            <a:off x="457200" y="438150"/>
            <a:ext cx="8286750" cy="1143000"/>
          </a:xfrm>
        </p:spPr>
        <p:txBody>
          <a:bodyPr/>
          <a:lstStyle/>
          <a:p>
            <a:r>
              <a:rPr lang="en-US" dirty="0" smtClean="0"/>
              <a:t>Case Manager verses </a:t>
            </a:r>
            <a:br>
              <a:rPr lang="en-US" dirty="0" smtClean="0"/>
            </a:br>
            <a:r>
              <a:rPr lang="en-US" dirty="0" smtClean="0"/>
              <a:t>PCA Administrator Contact</a:t>
            </a:r>
            <a:br>
              <a:rPr lang="en-US" dirty="0" smtClean="0"/>
            </a:br>
            <a:endParaRPr lang="en-US"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lnSpcReduction="10000"/>
          </a:bodyPr>
          <a:lstStyle/>
          <a:p>
            <a:pPr marL="0" lvl="1" indent="0">
              <a:spcAft>
                <a:spcPts val="600"/>
              </a:spcAft>
              <a:buNone/>
            </a:pPr>
            <a:r>
              <a:rPr lang="en-US" sz="2800" dirty="0" smtClean="0">
                <a:solidFill>
                  <a:schemeClr val="tx2"/>
                </a:solidFill>
              </a:rPr>
              <a:t>Once the PCA administrator contacts you to complete a PCA assessment, you must confirm acceptance within </a:t>
            </a:r>
            <a:r>
              <a:rPr lang="en-US" sz="2800" dirty="0" smtClean="0"/>
              <a:t>24 hours.</a:t>
            </a:r>
          </a:p>
          <a:p>
            <a:pPr marL="0" lvl="1" indent="0">
              <a:spcAft>
                <a:spcPts val="600"/>
              </a:spcAft>
              <a:buNone/>
            </a:pPr>
            <a:r>
              <a:rPr lang="en-US" sz="2800" dirty="0" smtClean="0"/>
              <a:t>Once </a:t>
            </a:r>
            <a:r>
              <a:rPr lang="en-US" sz="2800" dirty="0" smtClean="0">
                <a:solidFill>
                  <a:schemeClr val="tx2"/>
                </a:solidFill>
              </a:rPr>
              <a:t>confirmed, the OT completes the Schedule A and </a:t>
            </a:r>
            <a:r>
              <a:rPr lang="en-US" sz="2800" dirty="0" smtClean="0"/>
              <a:t>returns it to Manitoba Public Insurance within 3 business days.</a:t>
            </a:r>
          </a:p>
          <a:p>
            <a:pPr marL="0" lvl="1" indent="0">
              <a:spcAft>
                <a:spcPts val="600"/>
              </a:spcAft>
              <a:buNone/>
            </a:pPr>
            <a:r>
              <a:rPr lang="en-US" sz="2800" dirty="0" smtClean="0"/>
              <a:t>A service standard of 5 business days is expected for the completion of the assessment and 3-5 business days for the completion of the PCA report, unless otherwise specified.</a:t>
            </a:r>
          </a:p>
          <a:p>
            <a:pPr marL="0" indent="0"/>
            <a:endParaRPr lang="en-US" sz="2800" dirty="0" smtClean="0"/>
          </a:p>
        </p:txBody>
      </p:sp>
      <p:sp>
        <p:nvSpPr>
          <p:cNvPr id="8194" name="Title 1"/>
          <p:cNvSpPr>
            <a:spLocks noGrp="1"/>
          </p:cNvSpPr>
          <p:nvPr>
            <p:ph type="title"/>
          </p:nvPr>
        </p:nvSpPr>
        <p:spPr>
          <a:xfrm>
            <a:off x="457200" y="403860"/>
            <a:ext cx="8229600" cy="739140"/>
          </a:xfrm>
        </p:spPr>
        <p:txBody>
          <a:bodyPr/>
          <a:lstStyle/>
          <a:p>
            <a:r>
              <a:rPr lang="en-US" dirty="0" smtClean="0"/>
              <a:t>Turnaround Times and </a:t>
            </a:r>
            <a:br>
              <a:rPr lang="en-US" dirty="0" smtClean="0"/>
            </a:br>
            <a:r>
              <a:rPr lang="en-US" dirty="0" smtClean="0"/>
              <a:t>Service Standards</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a:bodyPr>
          <a:lstStyle/>
          <a:p>
            <a:pPr marL="0" indent="0">
              <a:buFontTx/>
              <a:buNone/>
            </a:pPr>
            <a:r>
              <a:rPr lang="en-US" sz="2800" dirty="0" smtClean="0"/>
              <a:t>If the OT is unable to meet this timeframe they are advised that this must be communicated  to the PCA administrators and case manager (if applicable) at the time of referral. </a:t>
            </a:r>
          </a:p>
          <a:p>
            <a:pPr>
              <a:buFontTx/>
              <a:buNone/>
            </a:pPr>
            <a:endParaRPr lang="en-US" sz="2800" dirty="0" smtClean="0"/>
          </a:p>
          <a:p>
            <a:pPr>
              <a:buFont typeface="Wingdings" pitchFamily="2" charset="2"/>
              <a:buNone/>
            </a:pPr>
            <a:endParaRPr lang="en-US" sz="2800" dirty="0" smtClean="0"/>
          </a:p>
        </p:txBody>
      </p:sp>
      <p:sp>
        <p:nvSpPr>
          <p:cNvPr id="9218" name="Title 1"/>
          <p:cNvSpPr>
            <a:spLocks noGrp="1"/>
          </p:cNvSpPr>
          <p:nvPr>
            <p:ph type="title"/>
          </p:nvPr>
        </p:nvSpPr>
        <p:spPr>
          <a:xfrm>
            <a:off x="457200" y="403860"/>
            <a:ext cx="8229600" cy="739140"/>
          </a:xfrm>
        </p:spPr>
        <p:txBody>
          <a:bodyPr/>
          <a:lstStyle/>
          <a:p>
            <a:r>
              <a:rPr lang="en-US" dirty="0" smtClean="0"/>
              <a:t>Turnaround Times and </a:t>
            </a:r>
            <a:br>
              <a:rPr lang="en-US" dirty="0" smtClean="0"/>
            </a:br>
            <a:r>
              <a:rPr lang="en-US" dirty="0" smtClean="0"/>
              <a:t>Service Standards</a:t>
            </a:r>
          </a:p>
        </p:txBody>
      </p:sp>
      <p:sp>
        <p:nvSpPr>
          <p:cNvPr id="9220" name="Slide Number Placeholder 3"/>
          <p:cNvSpPr>
            <a:spLocks noGrp="1"/>
          </p:cNvSpPr>
          <p:nvPr>
            <p:ph type="sldNum" sz="quarter" idx="4294967295"/>
          </p:nvPr>
        </p:nvSpPr>
        <p:spPr>
          <a:xfrm>
            <a:off x="7010400" y="6408738"/>
            <a:ext cx="2133600" cy="476250"/>
          </a:xfrm>
          <a:noFill/>
        </p:spPr>
        <p:txBody>
          <a:bodyPr/>
          <a:lstStyle/>
          <a:p>
            <a:fld id="{2C891ED6-DF7F-4A9B-B65B-543098A420E2}" type="slidenum">
              <a:rPr lang="en-US" smtClean="0"/>
              <a:pPr/>
              <a:t>5</a:t>
            </a:fld>
            <a:endParaRPr lang="en-US"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a:bodyPr>
          <a:lstStyle/>
          <a:p>
            <a:pPr marL="0" lvl="1" indent="0">
              <a:spcAft>
                <a:spcPts val="600"/>
              </a:spcAft>
              <a:buNone/>
            </a:pPr>
            <a:r>
              <a:rPr lang="en-US" sz="2800" dirty="0" smtClean="0">
                <a:cs typeface="Times New Roman" pitchFamily="18" charset="0"/>
              </a:rPr>
              <a:t>Should there be a delay in meeting with the claimant, the OTs are advised to notify the case manager immediately so alternate arrangements can be made to maintain timely customer service.</a:t>
            </a:r>
          </a:p>
          <a:p>
            <a:pPr marL="0" lvl="1" indent="0">
              <a:spcAft>
                <a:spcPts val="600"/>
              </a:spcAft>
              <a:buNone/>
            </a:pPr>
            <a:r>
              <a:rPr lang="en-US" sz="2800" dirty="0" smtClean="0"/>
              <a:t>If the claimant is non-compliant with the assessment, the OTs are advised to notify the case manager immediately in order to address the issue.</a:t>
            </a:r>
          </a:p>
          <a:p>
            <a:pPr marL="0" indent="0"/>
            <a:endParaRPr lang="en-US" sz="2800" dirty="0" smtClean="0"/>
          </a:p>
        </p:txBody>
      </p:sp>
      <p:sp>
        <p:nvSpPr>
          <p:cNvPr id="10242" name="Title 1"/>
          <p:cNvSpPr>
            <a:spLocks noGrp="1"/>
          </p:cNvSpPr>
          <p:nvPr>
            <p:ph type="title"/>
          </p:nvPr>
        </p:nvSpPr>
        <p:spPr>
          <a:xfrm>
            <a:off x="457200" y="403860"/>
            <a:ext cx="8229600" cy="739140"/>
          </a:xfrm>
        </p:spPr>
        <p:txBody>
          <a:bodyPr/>
          <a:lstStyle/>
          <a:p>
            <a:r>
              <a:rPr lang="en-US" dirty="0" smtClean="0"/>
              <a:t>Turnaround Times and </a:t>
            </a:r>
            <a:br>
              <a:rPr lang="en-US" dirty="0" smtClean="0"/>
            </a:br>
            <a:r>
              <a:rPr lang="en-US" dirty="0" smtClean="0"/>
              <a:t>Service Standards</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491194" y="1600200"/>
            <a:ext cx="8652806" cy="4525963"/>
          </a:xfrm>
        </p:spPr>
        <p:txBody>
          <a:bodyPr>
            <a:normAutofit/>
          </a:bodyPr>
          <a:lstStyle/>
          <a:p>
            <a:pPr>
              <a:lnSpc>
                <a:spcPct val="90000"/>
              </a:lnSpc>
            </a:pPr>
            <a:r>
              <a:rPr lang="en-CA" sz="2800" dirty="0" smtClean="0">
                <a:cs typeface="Times New Roman" pitchFamily="18" charset="0"/>
              </a:rPr>
              <a:t>“</a:t>
            </a:r>
            <a:r>
              <a:rPr lang="en-CA" sz="2800" b="1" dirty="0" smtClean="0">
                <a:cs typeface="Times New Roman" pitchFamily="18" charset="0"/>
              </a:rPr>
              <a:t>Personal Care Assistance</a:t>
            </a:r>
            <a:r>
              <a:rPr lang="en-CA" sz="2800" dirty="0" smtClean="0">
                <a:cs typeface="Times New Roman" pitchFamily="18" charset="0"/>
              </a:rPr>
              <a:t>” means assistance with an activity where </a:t>
            </a:r>
          </a:p>
          <a:p>
            <a:pPr lvl="1"/>
            <a:r>
              <a:rPr lang="en-CA" sz="2400" dirty="0" smtClean="0"/>
              <a:t>In accordance with Schedule C (PCA report), in which it is described,</a:t>
            </a:r>
            <a:endParaRPr lang="en-US" sz="2400" dirty="0" smtClean="0"/>
          </a:p>
          <a:p>
            <a:pPr lvl="2"/>
            <a:r>
              <a:rPr lang="en-CA" sz="2400" dirty="0" smtClean="0"/>
              <a:t>It applies to the claimant.</a:t>
            </a:r>
            <a:endParaRPr lang="en-US" sz="2400" dirty="0" smtClean="0"/>
          </a:p>
          <a:p>
            <a:pPr lvl="2"/>
            <a:r>
              <a:rPr lang="en-CA" sz="2400" dirty="0" smtClean="0"/>
              <a:t>It is appropriate for the claimant’s age. </a:t>
            </a:r>
            <a:endParaRPr lang="en-US" sz="2400" dirty="0" smtClean="0"/>
          </a:p>
          <a:p>
            <a:pPr lvl="2"/>
            <a:r>
              <a:rPr lang="en-CA" sz="2400" dirty="0" smtClean="0"/>
              <a:t>The claimant had the capacity to perform the activity at the time of the accident.</a:t>
            </a:r>
            <a:endParaRPr lang="en-US" sz="2400" dirty="0" smtClean="0"/>
          </a:p>
          <a:p>
            <a:pPr lvl="2">
              <a:lnSpc>
                <a:spcPct val="90000"/>
              </a:lnSpc>
            </a:pPr>
            <a:r>
              <a:rPr lang="en-CA" dirty="0" smtClean="0"/>
              <a:t>The assistance has been evaluated in accordance with Schedule D (score sheet)</a:t>
            </a:r>
          </a:p>
        </p:txBody>
      </p:sp>
      <p:sp>
        <p:nvSpPr>
          <p:cNvPr id="11267" name="Rectangle 2"/>
          <p:cNvSpPr>
            <a:spLocks noGrp="1" noChangeArrowheads="1"/>
          </p:cNvSpPr>
          <p:nvPr>
            <p:ph type="title"/>
          </p:nvPr>
        </p:nvSpPr>
        <p:spPr/>
        <p:txBody>
          <a:bodyPr/>
          <a:lstStyle/>
          <a:p>
            <a:pPr eaLnBrk="1" hangingPunct="1"/>
            <a:r>
              <a:rPr lang="en-CA" dirty="0" smtClean="0"/>
              <a:t>Key Definitions</a:t>
            </a:r>
          </a:p>
        </p:txBody>
      </p:sp>
      <p:sp>
        <p:nvSpPr>
          <p:cNvPr id="11266" name="Slide Number Placeholder 3"/>
          <p:cNvSpPr>
            <a:spLocks noGrp="1"/>
          </p:cNvSpPr>
          <p:nvPr>
            <p:ph type="sldNum" sz="quarter" idx="4294967295"/>
          </p:nvPr>
        </p:nvSpPr>
        <p:spPr>
          <a:xfrm>
            <a:off x="7010400" y="6408738"/>
            <a:ext cx="2133600" cy="476250"/>
          </a:xfrm>
          <a:noFill/>
        </p:spPr>
        <p:txBody>
          <a:bodyPr/>
          <a:lstStyle/>
          <a:p>
            <a:fld id="{36CF707C-35D2-43F8-95B4-5E70E93625E3}" type="slidenum">
              <a:rPr lang="en-US" smtClean="0"/>
              <a:pPr/>
              <a:t>7</a:t>
            </a:fld>
            <a:endParaRPr lang="en-US" smtClean="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491194" y="1600200"/>
            <a:ext cx="8229600" cy="4953000"/>
          </a:xfrm>
        </p:spPr>
        <p:txBody>
          <a:bodyPr>
            <a:noAutofit/>
          </a:bodyPr>
          <a:lstStyle/>
          <a:p>
            <a:pPr eaLnBrk="1" hangingPunct="1"/>
            <a:r>
              <a:rPr lang="en-CA" sz="2800" dirty="0" smtClean="0">
                <a:cs typeface="Times New Roman" pitchFamily="18" charset="0"/>
              </a:rPr>
              <a:t>The requirement for Personal Care Assistance (PCA) must arise as a direct result of injuries that the claimant sustained as a result of a compensable MVC as defined by Part 2 of the MPIC</a:t>
            </a:r>
            <a:r>
              <a:rPr lang="en-CA" sz="2800" b="1" dirty="0" smtClean="0">
                <a:cs typeface="Times New Roman" pitchFamily="18" charset="0"/>
              </a:rPr>
              <a:t> </a:t>
            </a:r>
            <a:r>
              <a:rPr lang="en-CA" sz="2800" dirty="0" smtClean="0">
                <a:cs typeface="Times New Roman" pitchFamily="18" charset="0"/>
              </a:rPr>
              <a:t>Act.</a:t>
            </a:r>
          </a:p>
          <a:p>
            <a:pPr eaLnBrk="1" hangingPunct="1"/>
            <a:r>
              <a:rPr lang="en-CA" sz="2800" dirty="0" smtClean="0">
                <a:cs typeface="Times New Roman" pitchFamily="18" charset="0"/>
              </a:rPr>
              <a:t>The claimant must be the only beneficiary of Personal Care Assistance services (family volumes are not considered here).</a:t>
            </a:r>
          </a:p>
          <a:p>
            <a:pPr eaLnBrk="1" hangingPunct="1"/>
            <a:r>
              <a:rPr lang="en-CA" sz="2800" dirty="0" smtClean="0">
                <a:cs typeface="Times New Roman" pitchFamily="18" charset="0"/>
              </a:rPr>
              <a:t>The claimant must have been capable of performing the activity for which PCA is being claimed prior to the accident, and be eligible for funding based upon their chronological age</a:t>
            </a:r>
            <a:r>
              <a:rPr lang="en-CA" sz="3200" dirty="0" smtClean="0">
                <a:cs typeface="Times New Roman" pitchFamily="18" charset="0"/>
              </a:rPr>
              <a:t>.</a:t>
            </a:r>
            <a:r>
              <a:rPr lang="es-MX" sz="3200" dirty="0" smtClean="0">
                <a:solidFill>
                  <a:srgbClr val="FFFF66"/>
                </a:solidFill>
              </a:rPr>
              <a:t> </a:t>
            </a:r>
          </a:p>
        </p:txBody>
      </p:sp>
      <p:sp>
        <p:nvSpPr>
          <p:cNvPr id="12291" name="Rectangle 2"/>
          <p:cNvSpPr>
            <a:spLocks noGrp="1" noChangeArrowheads="1"/>
          </p:cNvSpPr>
          <p:nvPr>
            <p:ph type="title"/>
          </p:nvPr>
        </p:nvSpPr>
        <p:spPr/>
        <p:txBody>
          <a:bodyPr/>
          <a:lstStyle/>
          <a:p>
            <a:pPr eaLnBrk="1" hangingPunct="1"/>
            <a:r>
              <a:rPr lang="en-US" dirty="0" smtClean="0"/>
              <a:t>Eligibility Criteria</a:t>
            </a:r>
          </a:p>
        </p:txBody>
      </p:sp>
      <p:sp>
        <p:nvSpPr>
          <p:cNvPr id="12290" name="Slide Number Placeholder 3"/>
          <p:cNvSpPr>
            <a:spLocks noGrp="1"/>
          </p:cNvSpPr>
          <p:nvPr>
            <p:ph type="sldNum" sz="quarter" idx="4294967295"/>
          </p:nvPr>
        </p:nvSpPr>
        <p:spPr>
          <a:xfrm>
            <a:off x="7010400" y="6408738"/>
            <a:ext cx="2133600" cy="476250"/>
          </a:xfrm>
          <a:noFill/>
        </p:spPr>
        <p:txBody>
          <a:bodyPr/>
          <a:lstStyle/>
          <a:p>
            <a:fld id="{960A5B25-1949-4CF7-A84B-575A521F2CEF}" type="slidenum">
              <a:rPr lang="en-US" smtClean="0"/>
              <a:pPr/>
              <a:t>8</a:t>
            </a:fld>
            <a:endParaRPr lang="en-US" smtClean="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a:lstStyle/>
          <a:p>
            <a:pPr eaLnBrk="1" hangingPunct="1">
              <a:lnSpc>
                <a:spcPct val="90000"/>
              </a:lnSpc>
            </a:pPr>
            <a:r>
              <a:rPr lang="en-CA" sz="2800" dirty="0" smtClean="0">
                <a:cs typeface="Times New Roman" pitchFamily="18" charset="0"/>
              </a:rPr>
              <a:t>Services for which compensation is claimed are not already covered or provided by other social and/or health services agencies (i.e., Veterans Affairs, Worker’s Compensation Board).</a:t>
            </a:r>
          </a:p>
          <a:p>
            <a:pPr eaLnBrk="1" hangingPunct="1">
              <a:lnSpc>
                <a:spcPct val="90000"/>
              </a:lnSpc>
            </a:pPr>
            <a:r>
              <a:rPr lang="en-CA" sz="2800" dirty="0" smtClean="0">
                <a:cs typeface="Times New Roman" pitchFamily="18" charset="0"/>
              </a:rPr>
              <a:t>Compensation is provided only for activities listed in the PCA Assessment Tool.</a:t>
            </a:r>
          </a:p>
          <a:p>
            <a:pPr eaLnBrk="1" hangingPunct="1">
              <a:lnSpc>
                <a:spcPct val="90000"/>
              </a:lnSpc>
              <a:buFontTx/>
              <a:buNone/>
            </a:pPr>
            <a:endParaRPr lang="en-US" sz="2400" dirty="0" smtClean="0"/>
          </a:p>
        </p:txBody>
      </p:sp>
      <p:sp>
        <p:nvSpPr>
          <p:cNvPr id="13315" name="Rectangle 2"/>
          <p:cNvSpPr>
            <a:spLocks noGrp="1" noChangeArrowheads="1"/>
          </p:cNvSpPr>
          <p:nvPr>
            <p:ph type="title"/>
          </p:nvPr>
        </p:nvSpPr>
        <p:spPr/>
        <p:txBody>
          <a:bodyPr/>
          <a:lstStyle/>
          <a:p>
            <a:pPr eaLnBrk="1" hangingPunct="1"/>
            <a:r>
              <a:rPr lang="en-US" smtClean="0"/>
              <a:t>Eligibility Criteria</a:t>
            </a:r>
          </a:p>
        </p:txBody>
      </p:sp>
      <p:sp>
        <p:nvSpPr>
          <p:cNvPr id="13314" name="Slide Number Placeholder 3"/>
          <p:cNvSpPr>
            <a:spLocks noGrp="1"/>
          </p:cNvSpPr>
          <p:nvPr>
            <p:ph type="sldNum" sz="quarter" idx="4294967295"/>
          </p:nvPr>
        </p:nvSpPr>
        <p:spPr>
          <a:xfrm>
            <a:off x="7010400" y="6408738"/>
            <a:ext cx="2133600" cy="476250"/>
          </a:xfrm>
          <a:noFill/>
        </p:spPr>
        <p:txBody>
          <a:bodyPr/>
          <a:lstStyle/>
          <a:p>
            <a:fld id="{C9179462-4540-4AA0-B492-AE29D967A97E}" type="slidenum">
              <a:rPr lang="en-US" smtClean="0"/>
              <a:pPr/>
              <a:t>9</a:t>
            </a:fld>
            <a:endParaRPr lang="en-US" smtClean="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CI_MPI_Theme">
  <a:themeElements>
    <a:clrScheme name="CI_MPI_template">
      <a:dk1>
        <a:srgbClr val="000000"/>
      </a:dk1>
      <a:lt1>
        <a:srgbClr val="FFFFFF"/>
      </a:lt1>
      <a:dk2>
        <a:srgbClr val="000000"/>
      </a:dk2>
      <a:lt2>
        <a:srgbClr val="FFFFFF"/>
      </a:lt2>
      <a:accent1>
        <a:srgbClr val="09A8D0"/>
      </a:accent1>
      <a:accent2>
        <a:srgbClr val="217CC1"/>
      </a:accent2>
      <a:accent3>
        <a:srgbClr val="1F72B2"/>
      </a:accent3>
      <a:accent4>
        <a:srgbClr val="0398A5"/>
      </a:accent4>
      <a:accent5>
        <a:srgbClr val="06A3B0"/>
      </a:accent5>
      <a:accent6>
        <a:srgbClr val="0579C1"/>
      </a:accent6>
      <a:hlink>
        <a:srgbClr val="058AC1"/>
      </a:hlink>
      <a:folHlink>
        <a:srgbClr val="0682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Template">
  <a:themeElements>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4_10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4_10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4_10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4_10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4_10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4_10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4_10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4_10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4_10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4_10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4_10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4_10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4_10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F612CE-53BF-49F2-B101-EB769860A0AF}">
  <ds:schemaRefs>
    <ds:schemaRef ds:uri="http://schemas.microsoft.com/office/2006/metadata/properties"/>
  </ds:schemaRefs>
</ds:datastoreItem>
</file>

<file path=customXml/itemProps2.xml><?xml version="1.0" encoding="utf-8"?>
<ds:datastoreItem xmlns:ds="http://schemas.openxmlformats.org/officeDocument/2006/customXml" ds:itemID="{E38DE7CC-502C-451C-8733-8F41454AA242}">
  <ds:schemaRefs>
    <ds:schemaRef ds:uri="http://schemas.microsoft.com/sharepoint/v3/contenttype/forms"/>
  </ds:schemaRefs>
</ds:datastoreItem>
</file>

<file path=customXml/itemProps3.xml><?xml version="1.0" encoding="utf-8"?>
<ds:datastoreItem xmlns:ds="http://schemas.openxmlformats.org/officeDocument/2006/customXml" ds:itemID="{EEC10965-0E36-44CA-992F-8AF3B46C6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Template for Heather Howdle</Template>
  <TotalTime>5966</TotalTime>
  <Words>688</Words>
  <Application>Microsoft Office PowerPoint</Application>
  <PresentationFormat>On-screen Show (4:3)</PresentationFormat>
  <Paragraphs>70</Paragraphs>
  <Slides>11</Slides>
  <Notes>6</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CI_MPI_Theme</vt:lpstr>
      <vt:lpstr>CorporateTemplate</vt:lpstr>
      <vt:lpstr>Custom Design</vt:lpstr>
      <vt:lpstr>1_Custom Design</vt:lpstr>
      <vt:lpstr>Personal Care Assistance Tool  PCA Orientation Basics  The Assessor’s Guide to Evaluating  Personal Care  Part 1 - PCA Process and Definitions</vt:lpstr>
      <vt:lpstr>Part 1 - Overview</vt:lpstr>
      <vt:lpstr>Case Manager verses  PCA Administrator Contact </vt:lpstr>
      <vt:lpstr>Turnaround Times and  Service Standards</vt:lpstr>
      <vt:lpstr>Turnaround Times and  Service Standards</vt:lpstr>
      <vt:lpstr>Turnaround Times and  Service Standards</vt:lpstr>
      <vt:lpstr>Key Definitions</vt:lpstr>
      <vt:lpstr>Eligibility Criteria</vt:lpstr>
      <vt:lpstr>Eligibility Criteria</vt:lpstr>
      <vt:lpstr>Developmental Scale  Used to assess minor children &lt;16 yrs of age</vt:lpstr>
      <vt:lpstr>Part 1 - Summary</vt:lpstr>
    </vt:vector>
  </TitlesOfParts>
  <Company>none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 PPT -- intro</dc:title>
  <dc:creator>C Standil</dc:creator>
  <cp:lastModifiedBy>mpirgr1</cp:lastModifiedBy>
  <cp:revision>303</cp:revision>
  <cp:lastPrinted>2002-09-26T18:48:33Z</cp:lastPrinted>
  <dcterms:created xsi:type="dcterms:W3CDTF">2002-04-19T01:55:59Z</dcterms:created>
  <dcterms:modified xsi:type="dcterms:W3CDTF">2017-01-30T18:54:19Z</dcterms:modified>
</cp:coreProperties>
</file>